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mr-I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E91A-7D35-4749-B270-DF2E4C040212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B32D-0504-466C-B190-280139868EC0}" type="slidenum">
              <a:rPr lang="mr-IN" smtClean="0"/>
              <a:t>‹#›</a:t>
            </a:fld>
            <a:endParaRPr lang="mr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E91A-7D35-4749-B270-DF2E4C040212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B32D-0504-466C-B190-280139868EC0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E91A-7D35-4749-B270-DF2E4C040212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B32D-0504-466C-B190-280139868EC0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E91A-7D35-4749-B270-DF2E4C040212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B32D-0504-466C-B190-280139868EC0}" type="slidenum">
              <a:rPr lang="mr-IN" smtClean="0"/>
              <a:t>‹#›</a:t>
            </a:fld>
            <a:endParaRPr lang="mr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E91A-7D35-4749-B270-DF2E4C040212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B32D-0504-466C-B190-280139868EC0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E91A-7D35-4749-B270-DF2E4C040212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B32D-0504-466C-B190-280139868EC0}" type="slidenum">
              <a:rPr lang="mr-IN" smtClean="0"/>
              <a:t>‹#›</a:t>
            </a:fld>
            <a:endParaRPr lang="mr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E91A-7D35-4749-B270-DF2E4C040212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B32D-0504-466C-B190-280139868EC0}" type="slidenum">
              <a:rPr lang="mr-IN" smtClean="0"/>
              <a:t>‹#›</a:t>
            </a:fld>
            <a:endParaRPr lang="mr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E91A-7D35-4749-B270-DF2E4C040212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B32D-0504-466C-B190-280139868EC0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E91A-7D35-4749-B270-DF2E4C040212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B32D-0504-466C-B190-280139868EC0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E91A-7D35-4749-B270-DF2E4C040212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B32D-0504-466C-B190-280139868EC0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E91A-7D35-4749-B270-DF2E4C040212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9B32D-0504-466C-B190-280139868EC0}" type="slidenum">
              <a:rPr lang="mr-IN" smtClean="0"/>
              <a:t>‹#›</a:t>
            </a:fld>
            <a:endParaRPr lang="mr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1EAE91A-7D35-4749-B270-DF2E4C040212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949B32D-0504-466C-B190-280139868EC0}" type="slidenum">
              <a:rPr lang="mr-IN" smtClean="0"/>
              <a:t>‹#›</a:t>
            </a:fld>
            <a:endParaRPr lang="mr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pradeeptawade26@yahoo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8136904" cy="1728192"/>
          </a:xfrm>
        </p:spPr>
        <p:txBody>
          <a:bodyPr/>
          <a:lstStyle/>
          <a:p>
            <a:pPr marL="182880" indent="0">
              <a:buNone/>
            </a:pPr>
            <a:r>
              <a:rPr lang="en-US" sz="4500" dirty="0" smtClean="0">
                <a:solidFill>
                  <a:schemeClr val="tx1"/>
                </a:solidFill>
                <a:effectLst/>
                <a:latin typeface="Algerian" panose="04020705040A02060702" pitchFamily="82" charset="0"/>
              </a:rPr>
              <a:t>Chapter-</a:t>
            </a:r>
            <a:br>
              <a:rPr lang="en-US" sz="4500" dirty="0" smtClean="0">
                <a:solidFill>
                  <a:schemeClr val="tx1"/>
                </a:solidFill>
                <a:effectLst/>
                <a:latin typeface="Algerian" panose="04020705040A02060702" pitchFamily="82" charset="0"/>
              </a:rPr>
            </a:br>
            <a:r>
              <a:rPr lang="en-US" sz="4500" dirty="0" smtClean="0">
                <a:solidFill>
                  <a:schemeClr val="tx1"/>
                </a:solidFill>
                <a:effectLst/>
                <a:latin typeface="Algerian" panose="04020705040A02060702" pitchFamily="82" charset="0"/>
              </a:rPr>
              <a:t>Internal </a:t>
            </a:r>
            <a:r>
              <a:rPr lang="en-US" sz="4500" dirty="0">
                <a:solidFill>
                  <a:schemeClr val="tx1"/>
                </a:solidFill>
                <a:effectLst/>
                <a:latin typeface="Algerian" panose="04020705040A02060702" pitchFamily="82" charset="0"/>
              </a:rPr>
              <a:t>Reconstruction</a:t>
            </a:r>
            <a:r>
              <a:rPr lang="en-US" sz="4500" dirty="0">
                <a:solidFill>
                  <a:schemeClr val="tx1"/>
                </a:solidFill>
                <a:effectLst/>
              </a:rPr>
              <a:t/>
            </a:r>
            <a:br>
              <a:rPr lang="en-US" sz="4500" dirty="0">
                <a:solidFill>
                  <a:schemeClr val="tx1"/>
                </a:solidFill>
                <a:effectLst/>
              </a:rPr>
            </a:br>
            <a:endParaRPr lang="mr-IN" sz="4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045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99592" y="731520"/>
            <a:ext cx="7200800" cy="5145752"/>
          </a:xfrm>
        </p:spPr>
        <p:txBody>
          <a:bodyPr>
            <a:normAutofit fontScale="77500" lnSpcReduction="20000"/>
          </a:bodyPr>
          <a:lstStyle/>
          <a:p>
            <a:pPr marL="45720" indent="0" algn="ctr">
              <a:buNone/>
            </a:pPr>
            <a:r>
              <a:rPr lang="en-US" sz="7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THANK</a:t>
            </a:r>
            <a:r>
              <a:rPr lang="en-US" sz="7300" dirty="0">
                <a:solidFill>
                  <a:srgbClr val="FF0000"/>
                </a:solidFill>
              </a:rPr>
              <a:t> </a:t>
            </a:r>
            <a:r>
              <a:rPr lang="en-US" sz="7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en-US" sz="7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!!</a:t>
            </a:r>
          </a:p>
          <a:p>
            <a:pPr marL="45720" indent="0" algn="ctr">
              <a:buNone/>
            </a:pPr>
            <a:r>
              <a:rPr lang="en-US" sz="41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Assistant Prof. Pradeep H. </a:t>
            </a:r>
            <a:r>
              <a:rPr lang="en-US" sz="4100" dirty="0" err="1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Tawade</a:t>
            </a:r>
            <a:r>
              <a:rPr lang="en-US" sz="4100" dirty="0">
                <a:latin typeface="Arial Rounded MT Bold" panose="020F0704030504030204" pitchFamily="34" charset="0"/>
                <a:cs typeface="Times New Roman" panose="02020603050405020304" pitchFamily="18" charset="0"/>
              </a:rPr>
              <a:t/>
            </a:r>
            <a:br>
              <a:rPr lang="en-US" sz="4100" dirty="0">
                <a:latin typeface="Arial Rounded MT Bold" panose="020F0704030504030204" pitchFamily="34" charset="0"/>
                <a:cs typeface="Times New Roman" panose="02020603050405020304" pitchFamily="18" charset="0"/>
              </a:rPr>
            </a:br>
            <a:r>
              <a:rPr lang="en-US" sz="4000" dirty="0">
                <a:latin typeface="Arial Rounded MT Bold" panose="020F0704030504030204" pitchFamily="34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Arial Rounded MT Bold" panose="020F0704030504030204" pitchFamily="34" charset="0"/>
                <a:cs typeface="Times New Roman" panose="02020603050405020304" pitchFamily="18" charset="0"/>
              </a:rPr>
            </a:br>
            <a:r>
              <a:rPr lang="en-US" sz="3600" dirty="0">
                <a:latin typeface="Arial Rounded MT Bold" panose="020F0704030504030204" pitchFamily="34" charset="0"/>
                <a:cs typeface="Times New Roman" panose="02020603050405020304" pitchFamily="18" charset="0"/>
              </a:rPr>
              <a:t>DEPARTMENT OF ACCOUNTANCY,</a:t>
            </a:r>
            <a:br>
              <a:rPr lang="en-US" sz="3600" dirty="0">
                <a:latin typeface="Arial Rounded MT Bold" panose="020F0704030504030204" pitchFamily="34" charset="0"/>
                <a:cs typeface="Times New Roman" panose="02020603050405020304" pitchFamily="18" charset="0"/>
              </a:rPr>
            </a:br>
            <a:r>
              <a:rPr lang="en-US" sz="3600" dirty="0">
                <a:latin typeface="Arial Rounded MT Bold" panose="020F0704030504030204" pitchFamily="34" charset="0"/>
                <a:cs typeface="Times New Roman" panose="02020603050405020304" pitchFamily="18" charset="0"/>
              </a:rPr>
              <a:t>NSS College of Commerce &amp; Eco. </a:t>
            </a:r>
            <a:r>
              <a:rPr lang="en-US" sz="3600" dirty="0" err="1">
                <a:latin typeface="Arial Rounded MT Bold" panose="020F0704030504030204" pitchFamily="34" charset="0"/>
                <a:cs typeface="Times New Roman" panose="02020603050405020304" pitchFamily="18" charset="0"/>
              </a:rPr>
              <a:t>Tardeo</a:t>
            </a:r>
            <a:r>
              <a:rPr lang="en-US" sz="3600" dirty="0">
                <a:latin typeface="Arial Rounded MT Bold" panose="020F07040305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Mumbai-34</a:t>
            </a:r>
          </a:p>
          <a:p>
            <a:pPr marL="45720" indent="0" algn="ctr">
              <a:buNone/>
            </a:pPr>
            <a:r>
              <a:rPr lang="en-US" sz="3600" dirty="0">
                <a:latin typeface="Arial Rounded MT Bold" panose="020F0704030504030204" pitchFamily="34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Arial Rounded MT Bold" panose="020F0704030504030204" pitchFamily="34" charset="0"/>
                <a:cs typeface="Times New Roman" panose="02020603050405020304" pitchFamily="18" charset="0"/>
              </a:rPr>
            </a:br>
            <a:r>
              <a:rPr lang="en-US" sz="3600" dirty="0">
                <a:latin typeface="Arial Rounded MT Bold" panose="020F0704030504030204" pitchFamily="34" charset="0"/>
                <a:cs typeface="Times New Roman" panose="02020603050405020304" pitchFamily="18" charset="0"/>
              </a:rPr>
              <a:t>Email ID  </a:t>
            </a:r>
            <a:r>
              <a:rPr lang="en-US" sz="3600" dirty="0">
                <a:latin typeface="Arial Rounded MT Bold" panose="020F0704030504030204" pitchFamily="34" charset="0"/>
                <a:cs typeface="Times New Roman" panose="02020603050405020304" pitchFamily="18" charset="0"/>
                <a:hlinkClick r:id="rId2"/>
              </a:rPr>
              <a:t>pradeeptawade26@yahoo.com</a:t>
            </a:r>
            <a:r>
              <a:rPr lang="en-US" sz="3900" dirty="0">
                <a:latin typeface="Arial Rounded MT Bold" panose="020F0704030504030204" pitchFamily="34" charset="0"/>
                <a:cs typeface="Times New Roman" panose="02020603050405020304" pitchFamily="18" charset="0"/>
              </a:rPr>
              <a:t/>
            </a:r>
            <a:br>
              <a:rPr lang="en-US" sz="3900" dirty="0">
                <a:latin typeface="Arial Rounded MT Bold" panose="020F0704030504030204" pitchFamily="34" charset="0"/>
                <a:cs typeface="Times New Roman" panose="02020603050405020304" pitchFamily="18" charset="0"/>
              </a:rPr>
            </a:br>
            <a:endParaRPr lang="en-US" sz="3900" dirty="0" smtClean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en-US" sz="3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Mobile </a:t>
            </a:r>
            <a:r>
              <a:rPr lang="en-US" sz="3600" dirty="0">
                <a:latin typeface="Arial Rounded MT Bold" panose="020F0704030504030204" pitchFamily="34" charset="0"/>
                <a:cs typeface="Times New Roman" panose="02020603050405020304" pitchFamily="18" charset="0"/>
              </a:rPr>
              <a:t>No. 9619491859</a:t>
            </a:r>
            <a:r>
              <a:rPr lang="en-US" sz="4000" dirty="0">
                <a:latin typeface="Arial Rounded MT Bold" panose="020F0704030504030204" pitchFamily="34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Arial Rounded MT Bold" panose="020F0704030504030204" pitchFamily="34" charset="0"/>
                <a:cs typeface="Times New Roman" panose="02020603050405020304" pitchFamily="18" charset="0"/>
              </a:rPr>
            </a:br>
            <a:r>
              <a:rPr lang="en-US" sz="4000" dirty="0">
                <a:latin typeface="Arial Rounded MT Bold" panose="020F0704030504030204" pitchFamily="34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Arial Rounded MT Bold" panose="020F0704030504030204" pitchFamily="34" charset="0"/>
                <a:cs typeface="Times New Roman" panose="02020603050405020304" pitchFamily="18" charset="0"/>
              </a:rPr>
            </a:br>
            <a:endParaRPr lang="mr-IN" sz="3800" b="1" dirty="0"/>
          </a:p>
          <a:p>
            <a:pPr marL="45720" indent="0">
              <a:buNone/>
            </a:pPr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4097428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55418"/>
            <a:ext cx="8928992" cy="1141334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Internal 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Reconstruction</a:t>
            </a:r>
            <a:endParaRPr lang="mr-IN" sz="4000" dirty="0">
              <a:solidFill>
                <a:schemeClr val="tx1"/>
              </a:solidFill>
              <a:latin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1520" y="980728"/>
            <a:ext cx="8712968" cy="5688632"/>
          </a:xfrm>
        </p:spPr>
        <p:txBody>
          <a:bodyPr/>
          <a:lstStyle/>
          <a:p>
            <a:pPr marL="45720" indent="0" algn="just">
              <a:buNone/>
            </a:pPr>
            <a:r>
              <a:rPr lang="en-US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Meaning</a:t>
            </a:r>
            <a:r>
              <a:rPr lang="en-US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" indent="0" algn="just">
              <a:buNone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Reconstruction is a procedure of reorganization of company. Internal reconstruction takes place when financial position of company is weak due to over valuation of assets or huge accumulated losses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 reconstruction is a procedure of reorganization of business with a view to run the affairs of the company efficiently and smoothly in future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a process of Written off losses, fictitious assets and overvaluation of assets. Written off losses is made out of sacrifices made by shareholders, debenture holders and creditors.</a:t>
            </a:r>
          </a:p>
          <a:p>
            <a:pPr marL="45720" indent="0">
              <a:buNone/>
            </a:pPr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3982507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55418"/>
            <a:ext cx="885698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Internal Reconstruction</a:t>
            </a:r>
            <a:endParaRPr lang="mr-IN" sz="4000" dirty="0">
              <a:solidFill>
                <a:schemeClr val="tx1"/>
              </a:solidFill>
              <a:latin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1520" y="980728"/>
            <a:ext cx="8712968" cy="5688632"/>
          </a:xfrm>
        </p:spPr>
        <p:txBody>
          <a:bodyPr/>
          <a:lstStyle/>
          <a:p>
            <a:pPr marL="45720" indent="0">
              <a:buNone/>
            </a:pPr>
            <a:r>
              <a:rPr lang="en-US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 Aspect</a:t>
            </a:r>
            <a:r>
              <a:rPr lang="en-US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" indent="0">
              <a:buNone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lvl="0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100 to 105 of Companies Act permit for reduction of share capital with certain conditions.---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in share capital must be </a:t>
            </a:r>
            <a:r>
              <a:rPr lang="en-US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authorized by Article of Association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in share capital must be </a:t>
            </a:r>
            <a:r>
              <a:rPr lang="en-US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approved by High Court.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order of high court must be </a:t>
            </a:r>
            <a:r>
              <a:rPr lang="en-US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published in local newspaper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resolution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required to be passed in </a:t>
            </a:r>
            <a:r>
              <a:rPr lang="en-US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meeting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" indent="0">
              <a:buNone/>
            </a:pPr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1036980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55418"/>
            <a:ext cx="878497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Internal Reconstruction</a:t>
            </a:r>
            <a:endParaRPr lang="mr-IN" sz="4000" dirty="0">
              <a:solidFill>
                <a:schemeClr val="tx1"/>
              </a:solidFill>
              <a:latin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1520" y="980728"/>
            <a:ext cx="8712968" cy="5688632"/>
          </a:xfrm>
        </p:spPr>
        <p:txBody>
          <a:bodyPr/>
          <a:lstStyle/>
          <a:p>
            <a:pPr marL="45720" indent="0" algn="just">
              <a:buNone/>
            </a:pPr>
            <a:r>
              <a:rPr lang="en-US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Accounting Procedure</a:t>
            </a:r>
            <a:r>
              <a:rPr lang="en-US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" indent="0" algn="just">
              <a:buNone/>
            </a:pPr>
            <a:endParaRPr lang="en-US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 reconstruction is also known as Capital Reduction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implementation of internal reconstruction a special account is prepared, which is known as CAPITAL REDUCTION ACCOUNT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Capital Reduction account is a Nominal Account, where all losses and expenses are debited and all income and gains are credited.</a:t>
            </a:r>
          </a:p>
        </p:txBody>
      </p:sp>
    </p:spTree>
    <p:extLst>
      <p:ext uri="{BB962C8B-B14F-4D97-AF65-F5344CB8AC3E}">
        <p14:creationId xmlns:p14="http://schemas.microsoft.com/office/powerpoint/2010/main" val="3074746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55418"/>
            <a:ext cx="8640960" cy="1069326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Internal 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Reconstruction</a:t>
            </a:r>
            <a:endParaRPr lang="mr-IN" sz="4000" dirty="0">
              <a:solidFill>
                <a:schemeClr val="tx1"/>
              </a:solidFill>
              <a:latin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1520" y="980728"/>
            <a:ext cx="8712968" cy="5688632"/>
          </a:xfrm>
        </p:spPr>
        <p:txBody>
          <a:bodyPr/>
          <a:lstStyle/>
          <a:p>
            <a:pPr marL="45720" indent="0" algn="just">
              <a:buNone/>
            </a:pPr>
            <a:endParaRPr lang="en-US" dirty="0" smtClean="0"/>
          </a:p>
          <a:p>
            <a:pPr marL="45720" indent="0" algn="just">
              <a:buNone/>
            </a:pPr>
            <a:endParaRPr lang="en-US" dirty="0"/>
          </a:p>
          <a:p>
            <a:pPr marL="45720" indent="0" algn="just">
              <a:buNone/>
            </a:pPr>
            <a:endParaRPr lang="en-US" dirty="0" smtClean="0"/>
          </a:p>
          <a:p>
            <a:pPr marL="45720" indent="0" algn="just">
              <a:buNone/>
            </a:pPr>
            <a:endParaRPr lang="en-US" dirty="0" smtClean="0"/>
          </a:p>
          <a:p>
            <a:pPr marL="45720" indent="0" algn="just">
              <a:buNone/>
            </a:pP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758471" y="2516639"/>
            <a:ext cx="36766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own Arrow 4"/>
          <p:cNvSpPr/>
          <p:nvPr/>
        </p:nvSpPr>
        <p:spPr>
          <a:xfrm>
            <a:off x="2663571" y="2516639"/>
            <a:ext cx="291465" cy="4083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6" name="Down Arrow 5"/>
          <p:cNvSpPr/>
          <p:nvPr/>
        </p:nvSpPr>
        <p:spPr>
          <a:xfrm>
            <a:off x="6275729" y="2516639"/>
            <a:ext cx="300355" cy="4083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7" name="Down Arrow 6"/>
          <p:cNvSpPr/>
          <p:nvPr/>
        </p:nvSpPr>
        <p:spPr>
          <a:xfrm>
            <a:off x="4360951" y="1787034"/>
            <a:ext cx="271780" cy="4178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8" name="Rectangle 7"/>
          <p:cNvSpPr/>
          <p:nvPr/>
        </p:nvSpPr>
        <p:spPr>
          <a:xfrm>
            <a:off x="3638008" y="2128726"/>
            <a:ext cx="19175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Nominal Account</a:t>
            </a:r>
          </a:p>
        </p:txBody>
      </p:sp>
      <p:sp>
        <p:nvSpPr>
          <p:cNvPr id="9" name="Rectangle 8"/>
          <p:cNvSpPr/>
          <p:nvPr/>
        </p:nvSpPr>
        <p:spPr>
          <a:xfrm>
            <a:off x="386772" y="2887098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Debited all Losses and expenses                              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Credited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 Income and gains</a:t>
            </a:r>
            <a:endParaRPr lang="mr-IN" dirty="0">
              <a:latin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836227" y="5180935"/>
            <a:ext cx="35883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own Arrow 10"/>
          <p:cNvSpPr/>
          <p:nvPr/>
        </p:nvSpPr>
        <p:spPr>
          <a:xfrm>
            <a:off x="2699792" y="5180935"/>
            <a:ext cx="291465" cy="4083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12" name="Down Arrow 11"/>
          <p:cNvSpPr/>
          <p:nvPr/>
        </p:nvSpPr>
        <p:spPr>
          <a:xfrm>
            <a:off x="6192202" y="5180935"/>
            <a:ext cx="300355" cy="4083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13" name="Down Arrow 12"/>
          <p:cNvSpPr/>
          <p:nvPr/>
        </p:nvSpPr>
        <p:spPr>
          <a:xfrm>
            <a:off x="4412297" y="4313411"/>
            <a:ext cx="271780" cy="3397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14" name="Rectangle 13"/>
          <p:cNvSpPr/>
          <p:nvPr/>
        </p:nvSpPr>
        <p:spPr>
          <a:xfrm>
            <a:off x="4123617" y="4653136"/>
            <a:ext cx="1018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endParaRPr lang="mr-IN" dirty="0">
              <a:latin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7593" y="5589240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Liabilities must sacrifices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Fictitious assets or overvaluation     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of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assets must be written off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405522" y="3943722"/>
            <a:ext cx="2775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Internal Reconstruction</a:t>
            </a:r>
            <a:endParaRPr lang="mr-IN" b="1" dirty="0"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38777" y="1417702"/>
            <a:ext cx="3125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Capital Reduction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Account</a:t>
            </a:r>
          </a:p>
        </p:txBody>
      </p:sp>
    </p:spTree>
    <p:extLst>
      <p:ext uri="{BB962C8B-B14F-4D97-AF65-F5344CB8AC3E}">
        <p14:creationId xmlns:p14="http://schemas.microsoft.com/office/powerpoint/2010/main" val="1065184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69" y="0"/>
            <a:ext cx="9085349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Internal 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Reconstruction</a:t>
            </a:r>
            <a:endParaRPr lang="mr-IN" sz="4000" dirty="0">
              <a:solidFill>
                <a:schemeClr val="tx1"/>
              </a:solidFill>
              <a:latin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1520" y="980728"/>
            <a:ext cx="8712968" cy="5688632"/>
          </a:xfrm>
        </p:spPr>
        <p:txBody>
          <a:bodyPr/>
          <a:lstStyle/>
          <a:p>
            <a:pPr marL="45720" indent="0" algn="just">
              <a:buNone/>
            </a:pPr>
            <a:endParaRPr lang="en-US" dirty="0"/>
          </a:p>
          <a:p>
            <a:pPr marL="45720" indent="0" algn="just">
              <a:buNone/>
            </a:pPr>
            <a:endParaRPr lang="en-US" dirty="0" smtClean="0"/>
          </a:p>
          <a:p>
            <a:pPr marL="45720" indent="0" algn="just">
              <a:buNone/>
            </a:pPr>
            <a:endParaRPr lang="en-US" dirty="0" smtClean="0"/>
          </a:p>
          <a:p>
            <a:pPr marL="45720" indent="0" algn="just">
              <a:buNone/>
            </a:pP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758471" y="2660655"/>
            <a:ext cx="36766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own Arrow 4"/>
          <p:cNvSpPr/>
          <p:nvPr/>
        </p:nvSpPr>
        <p:spPr>
          <a:xfrm>
            <a:off x="2663571" y="2660655"/>
            <a:ext cx="291465" cy="4083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6" name="Down Arrow 5"/>
          <p:cNvSpPr/>
          <p:nvPr/>
        </p:nvSpPr>
        <p:spPr>
          <a:xfrm>
            <a:off x="6275729" y="2660655"/>
            <a:ext cx="300355" cy="4083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7" name="Down Arrow 6"/>
          <p:cNvSpPr/>
          <p:nvPr/>
        </p:nvSpPr>
        <p:spPr>
          <a:xfrm>
            <a:off x="4360951" y="1643018"/>
            <a:ext cx="271780" cy="4178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8" name="Rectangle 7"/>
          <p:cNvSpPr/>
          <p:nvPr/>
        </p:nvSpPr>
        <p:spPr>
          <a:xfrm>
            <a:off x="3452810" y="2060848"/>
            <a:ext cx="2462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Having Credit balance</a:t>
            </a:r>
          </a:p>
        </p:txBody>
      </p:sp>
      <p:sp>
        <p:nvSpPr>
          <p:cNvPr id="9" name="Rectangle 8"/>
          <p:cNvSpPr/>
          <p:nvPr/>
        </p:nvSpPr>
        <p:spPr>
          <a:xfrm>
            <a:off x="406351" y="3068960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When liabilities are Reduced                                     When liabilities are Increased</a:t>
            </a:r>
            <a:endParaRPr lang="mr-IN" dirty="0">
              <a:latin typeface="Arial" panose="020B0604020202020204" pitchFamily="34" charset="0"/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2411760" y="3560693"/>
            <a:ext cx="242570" cy="2914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17" name="Down Arrow 16"/>
          <p:cNvSpPr/>
          <p:nvPr/>
        </p:nvSpPr>
        <p:spPr>
          <a:xfrm>
            <a:off x="6211252" y="3541008"/>
            <a:ext cx="223520" cy="32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18" name="Rectangle 17"/>
          <p:cNvSpPr/>
          <p:nvPr/>
        </p:nvSpPr>
        <p:spPr>
          <a:xfrm>
            <a:off x="2123755" y="3933056"/>
            <a:ext cx="5328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Profit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   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		    </a:t>
            </a: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  <a:endParaRPr lang="mr-IN" dirty="0">
              <a:latin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20278" y="4581128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Liabilities A/C -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Debited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Liabilities A/C -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Credited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Capital Reduction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A/C -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Credited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Capital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Reduction A/C –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Debited</a:t>
            </a:r>
            <a:endParaRPr lang="mr-IN" dirty="0">
              <a:latin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930019" y="1277311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Liabilities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956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55418"/>
            <a:ext cx="892574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Internal 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Reconstruction</a:t>
            </a:r>
            <a:endParaRPr lang="mr-IN" sz="4000" dirty="0">
              <a:solidFill>
                <a:schemeClr val="tx1"/>
              </a:solidFill>
              <a:latin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1520" y="980728"/>
            <a:ext cx="8712968" cy="5688632"/>
          </a:xfrm>
        </p:spPr>
        <p:txBody>
          <a:bodyPr/>
          <a:lstStyle/>
          <a:p>
            <a:pPr marL="45720" indent="0" algn="just">
              <a:buNone/>
            </a:pPr>
            <a:endParaRPr lang="en-US" dirty="0" smtClean="0"/>
          </a:p>
          <a:p>
            <a:pPr marL="45720" indent="0" algn="just">
              <a:buNone/>
            </a:pPr>
            <a:endParaRPr lang="en-US" dirty="0" smtClean="0"/>
          </a:p>
          <a:p>
            <a:pPr marL="45720" indent="0" algn="just">
              <a:buNone/>
            </a:pP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758471" y="2660655"/>
            <a:ext cx="36766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own Arrow 4"/>
          <p:cNvSpPr/>
          <p:nvPr/>
        </p:nvSpPr>
        <p:spPr>
          <a:xfrm>
            <a:off x="2663571" y="2660655"/>
            <a:ext cx="291465" cy="4083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6" name="Down Arrow 5"/>
          <p:cNvSpPr/>
          <p:nvPr/>
        </p:nvSpPr>
        <p:spPr>
          <a:xfrm>
            <a:off x="6275729" y="2660655"/>
            <a:ext cx="300355" cy="4083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7" name="Down Arrow 6"/>
          <p:cNvSpPr/>
          <p:nvPr/>
        </p:nvSpPr>
        <p:spPr>
          <a:xfrm>
            <a:off x="4360951" y="1643018"/>
            <a:ext cx="271780" cy="4178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8" name="Rectangle 7"/>
          <p:cNvSpPr/>
          <p:nvPr/>
        </p:nvSpPr>
        <p:spPr>
          <a:xfrm>
            <a:off x="3452810" y="2060848"/>
            <a:ext cx="2339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Having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debit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balance</a:t>
            </a:r>
          </a:p>
        </p:txBody>
      </p:sp>
      <p:sp>
        <p:nvSpPr>
          <p:cNvPr id="9" name="Rectangle 8"/>
          <p:cNvSpPr/>
          <p:nvPr/>
        </p:nvSpPr>
        <p:spPr>
          <a:xfrm>
            <a:off x="406351" y="3068960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When Assets are Increased                                     When Assets are Decreased</a:t>
            </a:r>
            <a:endParaRPr lang="mr-IN" dirty="0">
              <a:latin typeface="Arial" panose="020B0604020202020204" pitchFamily="34" charset="0"/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2411760" y="3560693"/>
            <a:ext cx="242570" cy="2914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17" name="Down Arrow 16"/>
          <p:cNvSpPr/>
          <p:nvPr/>
        </p:nvSpPr>
        <p:spPr>
          <a:xfrm>
            <a:off x="6211252" y="3541008"/>
            <a:ext cx="223520" cy="32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18" name="Rectangle 17"/>
          <p:cNvSpPr/>
          <p:nvPr/>
        </p:nvSpPr>
        <p:spPr>
          <a:xfrm>
            <a:off x="2123755" y="3933056"/>
            <a:ext cx="5328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Gain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   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		    </a:t>
            </a: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  <a:endParaRPr lang="mr-IN" dirty="0">
              <a:latin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20278" y="4581128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Asset  A/C -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Debited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Assets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A/C -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Credited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Capital Reduction A/C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Credited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Capital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Reduction A/C –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Debited</a:t>
            </a:r>
            <a:endParaRPr lang="mr-IN" dirty="0"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58259" y="1124744"/>
            <a:ext cx="941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Assets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449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55418"/>
            <a:ext cx="892899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Internal 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Reconstruction</a:t>
            </a:r>
            <a:endParaRPr lang="mr-IN" sz="4000" dirty="0">
              <a:solidFill>
                <a:schemeClr val="tx1"/>
              </a:solidFill>
              <a:latin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1520" y="980728"/>
            <a:ext cx="8712968" cy="5688632"/>
          </a:xfrm>
        </p:spPr>
        <p:txBody>
          <a:bodyPr/>
          <a:lstStyle/>
          <a:p>
            <a:pPr marL="45720" indent="0" algn="just">
              <a:buNone/>
            </a:pPr>
            <a:endParaRPr lang="en-US" dirty="0" smtClean="0"/>
          </a:p>
          <a:p>
            <a:pPr marL="45720" indent="0" algn="just">
              <a:buNone/>
            </a:pP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758471" y="2660655"/>
            <a:ext cx="36766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own Arrow 4"/>
          <p:cNvSpPr/>
          <p:nvPr/>
        </p:nvSpPr>
        <p:spPr>
          <a:xfrm>
            <a:off x="2663571" y="2660655"/>
            <a:ext cx="291465" cy="4083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6" name="Down Arrow 5"/>
          <p:cNvSpPr/>
          <p:nvPr/>
        </p:nvSpPr>
        <p:spPr>
          <a:xfrm>
            <a:off x="6275729" y="2660655"/>
            <a:ext cx="300355" cy="4083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7" name="Down Arrow 6"/>
          <p:cNvSpPr/>
          <p:nvPr/>
        </p:nvSpPr>
        <p:spPr>
          <a:xfrm>
            <a:off x="4443605" y="2060848"/>
            <a:ext cx="271780" cy="4178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9" name="Rectangle 8"/>
          <p:cNvSpPr/>
          <p:nvPr/>
        </p:nvSpPr>
        <p:spPr>
          <a:xfrm>
            <a:off x="406351" y="3068960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If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Paid                      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If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 payable/waived /cancelled</a:t>
            </a:r>
            <a:endParaRPr lang="mr-IN" dirty="0">
              <a:latin typeface="Arial" panose="020B0604020202020204" pitchFamily="34" charset="0"/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2673246" y="3560693"/>
            <a:ext cx="242570" cy="2914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17" name="Down Arrow 16"/>
          <p:cNvSpPr/>
          <p:nvPr/>
        </p:nvSpPr>
        <p:spPr>
          <a:xfrm>
            <a:off x="6211252" y="3541008"/>
            <a:ext cx="223520" cy="32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18" name="Rectangle 17"/>
          <p:cNvSpPr/>
          <p:nvPr/>
        </p:nvSpPr>
        <p:spPr>
          <a:xfrm>
            <a:off x="2123755" y="3933056"/>
            <a:ext cx="5328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It is a Loss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Entry</a:t>
            </a:r>
            <a:endParaRPr lang="mr-IN" dirty="0">
              <a:latin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1560" y="4437112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Capital Reduction A/C-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Debited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Liabilities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or Bank A/C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Credited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23076" y="1643018"/>
            <a:ext cx="2762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Un-Recorded Liabilities</a:t>
            </a:r>
          </a:p>
        </p:txBody>
      </p:sp>
    </p:spTree>
    <p:extLst>
      <p:ext uri="{BB962C8B-B14F-4D97-AF65-F5344CB8AC3E}">
        <p14:creationId xmlns:p14="http://schemas.microsoft.com/office/powerpoint/2010/main" val="154835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55418"/>
            <a:ext cx="8928992" cy="92531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Internal 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Reconstruction</a:t>
            </a:r>
            <a:endParaRPr lang="mr-IN" sz="4000" dirty="0">
              <a:solidFill>
                <a:schemeClr val="tx1"/>
              </a:solidFill>
              <a:latin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1520" y="980728"/>
            <a:ext cx="8712968" cy="5688632"/>
          </a:xfrm>
        </p:spPr>
        <p:txBody>
          <a:bodyPr/>
          <a:lstStyle/>
          <a:p>
            <a:pPr marL="45720" indent="0" algn="just">
              <a:buNone/>
            </a:pPr>
            <a:endParaRPr lang="en-US" dirty="0" smtClean="0"/>
          </a:p>
          <a:p>
            <a:pPr marL="45720" indent="0" algn="just">
              <a:buNone/>
            </a:pP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758471" y="2660655"/>
            <a:ext cx="36766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own Arrow 4"/>
          <p:cNvSpPr/>
          <p:nvPr/>
        </p:nvSpPr>
        <p:spPr>
          <a:xfrm>
            <a:off x="2663571" y="2660655"/>
            <a:ext cx="291465" cy="4083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6" name="Down Arrow 5"/>
          <p:cNvSpPr/>
          <p:nvPr/>
        </p:nvSpPr>
        <p:spPr>
          <a:xfrm>
            <a:off x="6275729" y="2660655"/>
            <a:ext cx="300355" cy="4083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7" name="Down Arrow 6"/>
          <p:cNvSpPr/>
          <p:nvPr/>
        </p:nvSpPr>
        <p:spPr>
          <a:xfrm>
            <a:off x="4443605" y="2060848"/>
            <a:ext cx="271780" cy="4178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9" name="Rectangle 8"/>
          <p:cNvSpPr/>
          <p:nvPr/>
        </p:nvSpPr>
        <p:spPr>
          <a:xfrm>
            <a:off x="406351" y="3068960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If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Paid                      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If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 payable/waived /cancelled</a:t>
            </a:r>
            <a:endParaRPr lang="mr-IN" dirty="0">
              <a:latin typeface="Arial" panose="020B0604020202020204" pitchFamily="34" charset="0"/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2673246" y="3560693"/>
            <a:ext cx="242570" cy="2914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17" name="Down Arrow 16"/>
          <p:cNvSpPr/>
          <p:nvPr/>
        </p:nvSpPr>
        <p:spPr>
          <a:xfrm>
            <a:off x="6211252" y="3541008"/>
            <a:ext cx="223520" cy="32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mr-IN"/>
          </a:p>
        </p:txBody>
      </p:sp>
      <p:sp>
        <p:nvSpPr>
          <p:cNvPr id="18" name="Rectangle 17"/>
          <p:cNvSpPr/>
          <p:nvPr/>
        </p:nvSpPr>
        <p:spPr>
          <a:xfrm>
            <a:off x="1979712" y="3933056"/>
            <a:ext cx="64087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No Profit / No Loss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is a Gain</a:t>
            </a:r>
            <a:endParaRPr lang="mr-IN" dirty="0">
              <a:latin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1560" y="4437112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Liabilities A/C-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Debited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Liabilities A/C-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Debited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                  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Bank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A/C- 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Credited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Capital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Reduction A/C-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Credited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16366" y="1643018"/>
            <a:ext cx="2377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Recorded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Liabilities</a:t>
            </a:r>
          </a:p>
        </p:txBody>
      </p:sp>
    </p:spTree>
    <p:extLst>
      <p:ext uri="{BB962C8B-B14F-4D97-AF65-F5344CB8AC3E}">
        <p14:creationId xmlns:p14="http://schemas.microsoft.com/office/powerpoint/2010/main" val="3639189892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69</TotalTime>
  <Words>387</Words>
  <Application>Microsoft Office PowerPoint</Application>
  <PresentationFormat>On-screen Show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Slipstream</vt:lpstr>
      <vt:lpstr>Chapter- Internal Reconstruction </vt:lpstr>
      <vt:lpstr>Internal Reconstruction</vt:lpstr>
      <vt:lpstr>Internal Reconstruction</vt:lpstr>
      <vt:lpstr>Internal Reconstruction</vt:lpstr>
      <vt:lpstr>Internal Reconstruction</vt:lpstr>
      <vt:lpstr>Internal Reconstruction</vt:lpstr>
      <vt:lpstr>Internal Reconstruction</vt:lpstr>
      <vt:lpstr>Internal Reconstruction</vt:lpstr>
      <vt:lpstr>Internal Reconstruction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Internal Reconstruction </dc:title>
  <dc:creator>hp</dc:creator>
  <cp:lastModifiedBy>hp</cp:lastModifiedBy>
  <cp:revision>12</cp:revision>
  <dcterms:created xsi:type="dcterms:W3CDTF">2021-11-18T18:01:34Z</dcterms:created>
  <dcterms:modified xsi:type="dcterms:W3CDTF">2021-11-21T12:49:58Z</dcterms:modified>
</cp:coreProperties>
</file>